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31"/>
  </p:notesMasterIdLst>
  <p:sldIdLst>
    <p:sldId id="564" r:id="rId5"/>
    <p:sldId id="568" r:id="rId6"/>
    <p:sldId id="260" r:id="rId7"/>
    <p:sldId id="569" r:id="rId8"/>
    <p:sldId id="570" r:id="rId9"/>
    <p:sldId id="574" r:id="rId10"/>
    <p:sldId id="321" r:id="rId11"/>
    <p:sldId id="302" r:id="rId12"/>
    <p:sldId id="346" r:id="rId13"/>
    <p:sldId id="331" r:id="rId14"/>
    <p:sldId id="290" r:id="rId15"/>
    <p:sldId id="293" r:id="rId16"/>
    <p:sldId id="261" r:id="rId17"/>
    <p:sldId id="276" r:id="rId18"/>
    <p:sldId id="262" r:id="rId19"/>
    <p:sldId id="571" r:id="rId20"/>
    <p:sldId id="572" r:id="rId21"/>
    <p:sldId id="577" r:id="rId22"/>
    <p:sldId id="305" r:id="rId23"/>
    <p:sldId id="575" r:id="rId24"/>
    <p:sldId id="307" r:id="rId25"/>
    <p:sldId id="576" r:id="rId26"/>
    <p:sldId id="323" r:id="rId27"/>
    <p:sldId id="324" r:id="rId28"/>
    <p:sldId id="326" r:id="rId29"/>
    <p:sldId id="578" r:id="rId3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0000"/>
    <a:srgbClr val="FF0066"/>
    <a:srgbClr val="990033"/>
    <a:srgbClr val="F60A0A"/>
    <a:srgbClr val="E83618"/>
    <a:srgbClr val="006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4595" autoAdjust="0"/>
  </p:normalViewPr>
  <p:slideViewPr>
    <p:cSldViewPr>
      <p:cViewPr varScale="1">
        <p:scale>
          <a:sx n="59" d="100"/>
          <a:sy n="59" d="100"/>
        </p:scale>
        <p:origin x="142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DE SOUZA PINHEIRO" userId="4a6b313a-0032-40da-aef6-08d92335dc46" providerId="ADAL" clId="{7EE42EB3-FB78-4F53-9A60-285A262ACAB5}"/>
    <pc:docChg chg="modSld">
      <pc:chgData name="GIOVANNI DE SOUZA PINHEIRO" userId="4a6b313a-0032-40da-aef6-08d92335dc46" providerId="ADAL" clId="{7EE42EB3-FB78-4F53-9A60-285A262ACAB5}" dt="2022-08-25T13:00:05.877" v="1" actId="1076"/>
      <pc:docMkLst>
        <pc:docMk/>
      </pc:docMkLst>
      <pc:sldChg chg="modSp mod">
        <pc:chgData name="GIOVANNI DE SOUZA PINHEIRO" userId="4a6b313a-0032-40da-aef6-08d92335dc46" providerId="ADAL" clId="{7EE42EB3-FB78-4F53-9A60-285A262ACAB5}" dt="2022-08-25T13:00:05.877" v="1" actId="1076"/>
        <pc:sldMkLst>
          <pc:docMk/>
          <pc:sldMk cId="936113425" sldId="564"/>
        </pc:sldMkLst>
        <pc:spChg chg="mod">
          <ac:chgData name="GIOVANNI DE SOUZA PINHEIRO" userId="4a6b313a-0032-40da-aef6-08d92335dc46" providerId="ADAL" clId="{7EE42EB3-FB78-4F53-9A60-285A262ACAB5}" dt="2022-08-25T13:00:02.351" v="0" actId="1076"/>
          <ac:spMkLst>
            <pc:docMk/>
            <pc:sldMk cId="936113425" sldId="564"/>
            <ac:spMk id="5" creationId="{00000000-0000-0000-0000-000000000000}"/>
          </ac:spMkLst>
        </pc:spChg>
        <pc:spChg chg="mod">
          <ac:chgData name="GIOVANNI DE SOUZA PINHEIRO" userId="4a6b313a-0032-40da-aef6-08d92335dc46" providerId="ADAL" clId="{7EE42EB3-FB78-4F53-9A60-285A262ACAB5}" dt="2022-08-25T13:00:05.877" v="1" actId="1076"/>
          <ac:spMkLst>
            <pc:docMk/>
            <pc:sldMk cId="936113425" sldId="564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684F2B1F-5FB0-4D68-AFEC-F8EE3FFBE80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F2E5EBB4-A803-49F9-AA9E-5BC8D90BF8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5EE28B98-9A1D-44CF-9806-DCDAA5A6043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9493" name="Rectangle 5">
            <a:extLst>
              <a:ext uri="{FF2B5EF4-FFF2-40B4-BE49-F238E27FC236}">
                <a16:creationId xmlns:a16="http://schemas.microsoft.com/office/drawing/2014/main" id="{11D6312D-1C5A-458F-9EBA-98EF8F27038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19494" name="Rectangle 6">
            <a:extLst>
              <a:ext uri="{FF2B5EF4-FFF2-40B4-BE49-F238E27FC236}">
                <a16:creationId xmlns:a16="http://schemas.microsoft.com/office/drawing/2014/main" id="{7A5BA457-CF8F-46F4-B28E-4915B1FB8B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19495" name="Rectangle 7">
            <a:extLst>
              <a:ext uri="{FF2B5EF4-FFF2-40B4-BE49-F238E27FC236}">
                <a16:creationId xmlns:a16="http://schemas.microsoft.com/office/drawing/2014/main" id="{9CF1D88D-CA2F-4859-85F9-4762F4FB1D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D1CFCAD-00B1-4333-BB10-59E2131E4A74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64246BD0-2783-4D55-90C4-8F9255DC2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0A5EB4-EC0C-4279-83B1-F9922780E64D}" type="slidenum">
              <a:rPr lang="pt-BR" altLang="pt-BR" sz="1200"/>
              <a:pPr/>
              <a:t>2</a:t>
            </a:fld>
            <a:endParaRPr lang="pt-BR" altLang="pt-BR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F2E22D3-E45D-43DB-8235-4D748B2085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971D9DD0-E583-47E0-B85D-E903AD7EB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0215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91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322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908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2EC590-DAD4-4E83-BF6B-B251B75C5A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75D1D9-ACC1-428B-834E-5787F35E6C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0A1058-5333-4653-8B3C-AFFBBF13FC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7501ED-BB34-4239-BE1F-F4DA45B152A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4981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09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28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22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12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67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61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3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82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58FC4-BE7C-4F19-AB83-1163EC1EC7C9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10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emf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87516" y="2739490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ELEMENTOS DE MÁQUINAS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912245" y="6202938"/>
            <a:ext cx="1319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BELÉM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2022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123858" y="5553558"/>
            <a:ext cx="4896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Prof. Me. Eng. Giovanni de Souza Pinheiro</a:t>
            </a:r>
          </a:p>
        </p:txBody>
      </p:sp>
      <p:sp>
        <p:nvSpPr>
          <p:cNvPr id="7" name="Retângulo 6"/>
          <p:cNvSpPr/>
          <p:nvPr/>
        </p:nvSpPr>
        <p:spPr>
          <a:xfrm>
            <a:off x="895756" y="4322816"/>
            <a:ext cx="7352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INTRODUÇÃO AO PROJETO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CD66DA-AC17-9124-9F6A-2A35474989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517016"/>
            <a:ext cx="1293247" cy="158764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7C04142-FDF1-7239-DA7F-52986C4EE771}"/>
              </a:ext>
            </a:extLst>
          </p:cNvPr>
          <p:cNvSpPr/>
          <p:nvPr/>
        </p:nvSpPr>
        <p:spPr>
          <a:xfrm>
            <a:off x="1981810" y="710674"/>
            <a:ext cx="4944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Universidade Federal do Pará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Instituto de Tecnologia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Faculdade de Engenharia Mecânica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D432B790-64F4-F4C8-7695-42B43E2863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3036" y="75762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2670" b="8873"/>
          <a:stretch/>
        </p:blipFill>
        <p:spPr>
          <a:xfrm>
            <a:off x="1660843" y="2348880"/>
            <a:ext cx="6039207" cy="421466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733C232-3D96-4FE9-A130-7031C9A17BBE}"/>
              </a:ext>
            </a:extLst>
          </p:cNvPr>
          <p:cNvSpPr/>
          <p:nvPr/>
        </p:nvSpPr>
        <p:spPr>
          <a:xfrm>
            <a:off x="756448" y="1417427"/>
            <a:ext cx="6393032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COMPARAÇÃO DA ESCALA DE DUREZA : 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C044026-8A1F-4407-BAB2-876B44AA0AF5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6A7CC3BD-E61E-44D7-9EB6-7594F8CC63F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0A4A25-FD36-1938-772C-B090FA1B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E870181A-7823-9E6D-4AEA-796180E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4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9F61004-6BBF-403E-A951-502AED12D91C}"/>
              </a:ext>
            </a:extLst>
          </p:cNvPr>
          <p:cNvSpPr/>
          <p:nvPr/>
        </p:nvSpPr>
        <p:spPr>
          <a:xfrm>
            <a:off x="483645" y="2021797"/>
            <a:ext cx="8176710" cy="326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2000" dirty="0"/>
              <a:t>Três fatores principais contribuem para o surgimento da fratura frágil em materiais que são normalmente dúcteis à temperatura ambiente:</a:t>
            </a:r>
          </a:p>
          <a:p>
            <a:pPr marL="631825" indent="-342900" algn="just" defTabSz="720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2000" dirty="0"/>
              <a:t>Existência de um estado </a:t>
            </a:r>
            <a:r>
              <a:rPr lang="pt-BR" altLang="pt-BR" sz="2000" dirty="0" err="1"/>
              <a:t>triaxial</a:t>
            </a:r>
            <a:r>
              <a:rPr lang="pt-BR" altLang="pt-BR" sz="2000" dirty="0"/>
              <a:t> de tensões;</a:t>
            </a:r>
          </a:p>
          <a:p>
            <a:pPr marL="631825" indent="-342900" algn="just" defTabSz="720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2000" dirty="0"/>
              <a:t>Baixas temperaturas;</a:t>
            </a:r>
          </a:p>
          <a:p>
            <a:pPr marL="631825" indent="-342900" algn="just" defTabSz="720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2000" dirty="0"/>
              <a:t>Taxa ou velocidade de deformação elevada;</a:t>
            </a:r>
          </a:p>
          <a:p>
            <a:pPr marL="342900" indent="-342900" algn="just" defTabSz="7207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2000" dirty="0"/>
              <a:t>Esses três fatores não precisam necessariamente atuar ao mesmo tempo para produzir a fratura frágil.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120494A-2367-4B82-935D-95A414B52221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294EF1-62FD-4472-A5C1-00D2BA47F5FB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5C21584-D12A-4EFE-B26F-621200101ADC}"/>
              </a:ext>
            </a:extLst>
          </p:cNvPr>
          <p:cNvSpPr/>
          <p:nvPr/>
        </p:nvSpPr>
        <p:spPr>
          <a:xfrm>
            <a:off x="756448" y="1510026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ea typeface="Calibri" pitchFamily="34" charset="0"/>
                <a:cs typeface="Times New Roman" pitchFamily="18" charset="0"/>
              </a:rPr>
              <a:t>ENSAIO DE IMPACTO</a:t>
            </a:r>
            <a:endParaRPr lang="pt-BR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40EFA98-F8AF-473B-9F09-5F74BE0A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72" y="3353939"/>
            <a:ext cx="4521856" cy="28012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6ADA9A0-E184-4F27-9C09-55B47910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4" y="1844824"/>
            <a:ext cx="3987851" cy="35794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0C355E4-AB9B-660A-39A1-8F52C1B9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21BC0D42-B571-8DCD-49ED-CBD13C28ED3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  <p:pic>
        <p:nvPicPr>
          <p:cNvPr id="5" name="Picture 2" descr="Imagem do navio-tanque que se quebrou de maneira frágil | Download ...">
            <a:extLst>
              <a:ext uri="{FF2B5EF4-FFF2-40B4-BE49-F238E27FC236}">
                <a16:creationId xmlns:a16="http://schemas.microsoft.com/office/drawing/2014/main" id="{8BB9CE60-B500-841B-A151-F400BE427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1531" r="5014" b="1532"/>
          <a:stretch/>
        </p:blipFill>
        <p:spPr bwMode="auto">
          <a:xfrm>
            <a:off x="1163763" y="2140606"/>
            <a:ext cx="6561305" cy="3888433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4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3C35F07-6625-449A-9D02-579AA53D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2211258"/>
            <a:ext cx="3717490" cy="35723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91E3E9C-AADA-454C-A08F-085D2A39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35" y="2211257"/>
            <a:ext cx="4689477" cy="17120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03AD2F-29C2-4CA9-B0AD-7510F3565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648" y="4227482"/>
            <a:ext cx="4310910" cy="215545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FD44EEC-3AB6-4F60-B13F-EB8107D8C186}"/>
              </a:ext>
            </a:extLst>
          </p:cNvPr>
          <p:cNvSpPr/>
          <p:nvPr/>
        </p:nvSpPr>
        <p:spPr>
          <a:xfrm>
            <a:off x="5993655" y="3729140"/>
            <a:ext cx="1104436" cy="49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Charpy</a:t>
            </a:r>
            <a:endParaRPr lang="pt-BR" altLang="pt-BR" sz="20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00020BE-CD92-41F3-9F80-73D0FC94D4AF}"/>
              </a:ext>
            </a:extLst>
          </p:cNvPr>
          <p:cNvSpPr/>
          <p:nvPr/>
        </p:nvSpPr>
        <p:spPr>
          <a:xfrm>
            <a:off x="5993655" y="5961678"/>
            <a:ext cx="1104436" cy="49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Izod</a:t>
            </a:r>
            <a:endParaRPr lang="pt-BR" altLang="pt-BR" sz="2000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1E99BCE-5F07-4243-8340-E9794367319F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2C46E7C2-BBC2-4504-96D4-6B8FCA7C2210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45E93A-534E-41F1-93FC-7626C89F4429}"/>
              </a:ext>
            </a:extLst>
          </p:cNvPr>
          <p:cNvSpPr/>
          <p:nvPr/>
        </p:nvSpPr>
        <p:spPr>
          <a:xfrm>
            <a:off x="756448" y="1510026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ea typeface="Calibri" pitchFamily="34" charset="0"/>
                <a:cs typeface="Times New Roman" pitchFamily="18" charset="0"/>
              </a:rPr>
              <a:t>ENSAIO DE IMPACTO</a:t>
            </a:r>
            <a:endParaRPr lang="pt-BR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6BBDCDB-DD00-4C7D-AA16-3BE1B1079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13" y="3084245"/>
            <a:ext cx="4705350" cy="28003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E7BEA00-1F1A-0062-B3BB-6244440A96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841EB608-05F1-2F36-7127-607072AB99B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1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5">
            <a:extLst>
              <a:ext uri="{FF2B5EF4-FFF2-40B4-BE49-F238E27FC236}">
                <a16:creationId xmlns:a16="http://schemas.microsoft.com/office/drawing/2014/main" id="{5E69EB2F-6CDB-437E-9B60-91C96A442A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4048" y="3067557"/>
            <a:ext cx="3418237" cy="3789040"/>
          </a:xfrm>
          <a:noFill/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67CCD35-7704-4E7D-92D9-9E2453CA6BF6}"/>
              </a:ext>
            </a:extLst>
          </p:cNvPr>
          <p:cNvSpPr/>
          <p:nvPr/>
        </p:nvSpPr>
        <p:spPr>
          <a:xfrm>
            <a:off x="606288" y="1696918"/>
            <a:ext cx="7632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54445"/>
                </a:solidFill>
                <a:latin typeface="Times New Roman" panose="02020603050405020304" pitchFamily="18" charset="0"/>
              </a:rPr>
              <a:t>Executado pela aplicação de uma carga uniaxial constante a um corpo de prova de mesma geometria dos utilizados no ensaio de tração, a uma temperatura elevada e constante</a:t>
            </a:r>
            <a:r>
              <a:rPr lang="pt-BR" dirty="0">
                <a:solidFill>
                  <a:srgbClr val="2B292A"/>
                </a:solidFill>
                <a:latin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dirty="0">
              <a:solidFill>
                <a:srgbClr val="2B292A"/>
              </a:solidFill>
              <a:latin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BDBEC9-4DB0-4982-ADD3-240DACBA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87" y="4309615"/>
            <a:ext cx="3581400" cy="1304925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9D4C71A-E4AA-4156-8765-B03FBDCD3B39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1EA07684-16A4-41D0-943C-7BB9E002443B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E20AB26-458A-4B8A-AA76-0EB97131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2080765"/>
            <a:ext cx="7610475" cy="44577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917B19A-032D-84B1-6D1E-8C4318EF9E1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4C9A545D-647A-A30F-B178-F1B310DD164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id="{3C6985EE-2883-4311-BF91-23E0D9C0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668147"/>
            <a:ext cx="4989240" cy="368300"/>
          </a:xfrm>
        </p:spPr>
        <p:txBody>
          <a:bodyPr>
            <a:normAutofit fontScale="90000"/>
          </a:bodyPr>
          <a:lstStyle/>
          <a:p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Aspecto da ruptura por fluência:</a:t>
            </a:r>
          </a:p>
        </p:txBody>
      </p:sp>
      <p:pic>
        <p:nvPicPr>
          <p:cNvPr id="4100" name="Picture 2">
            <a:extLst>
              <a:ext uri="{FF2B5EF4-FFF2-40B4-BE49-F238E27FC236}">
                <a16:creationId xmlns:a16="http://schemas.microsoft.com/office/drawing/2014/main" id="{14717A30-CB7A-4FA4-8FFC-C172C92FF36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8671" y="2636912"/>
            <a:ext cx="2787321" cy="2129683"/>
          </a:xfrm>
          <a:noFill/>
        </p:spPr>
      </p:pic>
      <p:pic>
        <p:nvPicPr>
          <p:cNvPr id="4101" name="Picture 3">
            <a:extLst>
              <a:ext uri="{FF2B5EF4-FFF2-40B4-BE49-F238E27FC236}">
                <a16:creationId xmlns:a16="http://schemas.microsoft.com/office/drawing/2014/main" id="{EAEED972-3349-430A-AA2E-7976CD84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26" y="2556832"/>
            <a:ext cx="2946350" cy="22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4">
            <a:extLst>
              <a:ext uri="{FF2B5EF4-FFF2-40B4-BE49-F238E27FC236}">
                <a16:creationId xmlns:a16="http://schemas.microsoft.com/office/drawing/2014/main" id="{2DECE2D8-1460-4A17-927F-DCCA2C4A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14" y="4916244"/>
            <a:ext cx="3382678" cy="179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5">
            <a:extLst>
              <a:ext uri="{FF2B5EF4-FFF2-40B4-BE49-F238E27FC236}">
                <a16:creationId xmlns:a16="http://schemas.microsoft.com/office/drawing/2014/main" id="{4EF7913F-9A83-40C8-9B61-447879ED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157192"/>
            <a:ext cx="2680707" cy="136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E6BFF5B-D58B-404E-AD84-54E32AA5743E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2C20F87-15B3-4924-AF3F-390394BB8444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51BD17E-1B7B-AEA7-A2CC-4A94CB128B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FB7EE11B-1640-38A2-AB2C-412E83BAFFF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4016BB0-5603-4C9B-BB64-EE373DC5D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67" y="1442545"/>
            <a:ext cx="8229600" cy="981075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ENSAIO DE FADIGA</a:t>
            </a:r>
          </a:p>
        </p:txBody>
      </p:sp>
      <p:sp>
        <p:nvSpPr>
          <p:cNvPr id="18435" name="Rectangle 4">
            <a:extLst>
              <a:ext uri="{FF2B5EF4-FFF2-40B4-BE49-F238E27FC236}">
                <a16:creationId xmlns:a16="http://schemas.microsoft.com/office/drawing/2014/main" id="{9E245A65-2D52-48CE-983A-247042E7497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68253" y="2454010"/>
            <a:ext cx="8449429" cy="151216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 em submeter uma série de corpos de prova a cargas variáveis com tensões máximas decrescentes de valor e que levem o corpo de prova à ruptura após um certo número de ciclos.</a:t>
            </a: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8229A743-FD50-4FE5-B542-A1A445D8340E}"/>
              </a:ext>
            </a:extLst>
          </p:cNvPr>
          <p:cNvPicPr>
            <a:picLocks noGrp="1" noChangeAspect="1" noChangeArrowheads="1"/>
          </p:cNvPicPr>
          <p:nvPr>
            <p:ph type="body"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2"/>
          <a:stretch/>
        </p:blipFill>
        <p:spPr>
          <a:xfrm>
            <a:off x="4538795" y="4126172"/>
            <a:ext cx="4178887" cy="263656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18EA9-3849-44C2-A079-BAA9914E5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9"/>
          <a:stretch/>
        </p:blipFill>
        <p:spPr>
          <a:xfrm>
            <a:off x="231586" y="4306105"/>
            <a:ext cx="4178887" cy="22766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BAA248-0CBD-44EC-ABD1-EB7D72DB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5" y="2781763"/>
            <a:ext cx="6997811" cy="3530698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70D6072-F643-494B-955E-D16E2786C234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74E0269-BB15-486C-9799-BE3D76047DE1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77ABAC0-A00E-4A94-9171-995105316D27}"/>
              </a:ext>
            </a:extLst>
          </p:cNvPr>
          <p:cNvGrpSpPr/>
          <p:nvPr/>
        </p:nvGrpSpPr>
        <p:grpSpPr>
          <a:xfrm>
            <a:off x="617610" y="2427535"/>
            <a:ext cx="7908780" cy="3397274"/>
            <a:chOff x="723708" y="2870712"/>
            <a:chExt cx="7908780" cy="3397274"/>
          </a:xfrm>
        </p:grpSpPr>
        <p:pic>
          <p:nvPicPr>
            <p:cNvPr id="9218" name="Picture 2" descr="FADIGA - A pricipal causa raiz das falhas mecãnicas - Ensus">
              <a:extLst>
                <a:ext uri="{FF2B5EF4-FFF2-40B4-BE49-F238E27FC236}">
                  <a16:creationId xmlns:a16="http://schemas.microsoft.com/office/drawing/2014/main" id="{D58D7442-38F3-4AE3-AFA7-169D60442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08" y="2870712"/>
              <a:ext cx="461010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Inspeção de Equipamentos: Estudo de Casos: Falha por Fadiga">
              <a:extLst>
                <a:ext uri="{FF2B5EF4-FFF2-40B4-BE49-F238E27FC236}">
                  <a16:creationId xmlns:a16="http://schemas.microsoft.com/office/drawing/2014/main" id="{77DD65CB-21E1-438E-9E54-4E9E5A4B25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64" r="31499"/>
            <a:stretch/>
          </p:blipFill>
          <p:spPr bwMode="auto">
            <a:xfrm>
              <a:off x="5301137" y="2933255"/>
              <a:ext cx="3331351" cy="333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A68A6A0-2588-4A1C-1974-6E2DBA8AB0E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4A7EB3DF-F18F-F673-D9F6-5527CFB74BD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209EEBD-46AE-1480-412A-91A244B8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8253" y="2328118"/>
            <a:ext cx="4495800" cy="434975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4AD7B25-E7D0-582B-64A2-7C18C1EA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75" y="2621864"/>
            <a:ext cx="4076927" cy="353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B6A64F-C5EF-4A58-B42A-6E44C73C32D7}"/>
              </a:ext>
            </a:extLst>
          </p:cNvPr>
          <p:cNvSpPr/>
          <p:nvPr/>
        </p:nvSpPr>
        <p:spPr>
          <a:xfrm>
            <a:off x="769743" y="1556792"/>
            <a:ext cx="732195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40000">
              <a:lnSpc>
                <a:spcPct val="150000"/>
              </a:lnSpc>
            </a:pPr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TIPOS DE ENSAIOS MECÂNICOS NÃO DESTRUTIVOS: </a:t>
            </a:r>
          </a:p>
          <a:p>
            <a:pPr algn="just" defTabSz="540000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	Dentre os tipos de ensaios mecânicos não destrutivos podemos destacar os ensaios: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VISUAL;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LÍQUIDOS PENETRANTES;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ANÁLISE DE VIBRAÇÃO;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ULTRA-SOM E RADIOGRAFIAS (raios x e gama);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TERMOGRAFIA., entre outras.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45D5825-FC9E-ABB7-C16A-9027386308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C9B5007C-7DD6-8A38-84D8-200A58F2AB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allAtOnce" bldLvl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B6A64F-C5EF-4A58-B42A-6E44C73C32D7}"/>
              </a:ext>
            </a:extLst>
          </p:cNvPr>
          <p:cNvSpPr/>
          <p:nvPr/>
        </p:nvSpPr>
        <p:spPr>
          <a:xfrm>
            <a:off x="732365" y="1715391"/>
            <a:ext cx="7321956" cy="159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40000">
              <a:lnSpc>
                <a:spcPct val="150000"/>
              </a:lnSpc>
            </a:pPr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TIPOS DE ENSAIOS MECÂNICOS NÃO DESTRUTIVOS: </a:t>
            </a:r>
          </a:p>
          <a:p>
            <a:pPr algn="just" defTabSz="540000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965581-E8B3-47AB-BB9D-A2CB5987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0" y="2996952"/>
            <a:ext cx="2494064" cy="199926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99837F-8F83-4FEA-B612-8DEE2E36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948962"/>
            <a:ext cx="2581653" cy="19992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DF1468-26C0-48E0-94F3-BBF21E18E8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16469"/>
          <a:stretch/>
        </p:blipFill>
        <p:spPr>
          <a:xfrm>
            <a:off x="5806107" y="2933172"/>
            <a:ext cx="2954368" cy="19992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B6FCC28-3DE3-456F-3986-2ADB1A2CDC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E3E209E0-F146-1B76-992E-ABF38174745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allAtOnce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B6A64F-C5EF-4A58-B42A-6E44C73C32D7}"/>
              </a:ext>
            </a:extLst>
          </p:cNvPr>
          <p:cNvSpPr/>
          <p:nvPr/>
        </p:nvSpPr>
        <p:spPr>
          <a:xfrm>
            <a:off x="535297" y="1715391"/>
            <a:ext cx="8088107" cy="159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40000">
              <a:lnSpc>
                <a:spcPct val="150000"/>
              </a:lnSpc>
            </a:pPr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ANÁLISE COMPARATIVA DOS TIPOS DE ENSAIOS MECÂNICOS: </a:t>
            </a:r>
          </a:p>
          <a:p>
            <a:pPr algn="just" defTabSz="540000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04FA6D2-3457-46E8-91A6-37BEFB31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78"/>
          <a:stretch/>
        </p:blipFill>
        <p:spPr>
          <a:xfrm>
            <a:off x="131175" y="2636912"/>
            <a:ext cx="8896350" cy="339018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85DB14-DC64-55C2-8CAD-2745D53A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2718F660-DE0D-B197-6491-0E61A5F2A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4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allAtOnce" bldLvl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7493"/>
          <a:stretch/>
        </p:blipFill>
        <p:spPr>
          <a:xfrm>
            <a:off x="181542" y="2621943"/>
            <a:ext cx="4421710" cy="3531312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8DB15E-D03A-44F9-8452-C6D8C57B897C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25AF84-E8EC-4BBA-98D4-CAD3BCFFF506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AA89C1-3B4D-479A-9F48-ED76F7F4A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3"/>
          <a:stretch/>
        </p:blipFill>
        <p:spPr>
          <a:xfrm>
            <a:off x="4788024" y="2335778"/>
            <a:ext cx="4236938" cy="394040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DEB1F6-D39F-4A6D-BBB6-8CBDD1AF77D2}"/>
              </a:ext>
            </a:extLst>
          </p:cNvPr>
          <p:cNvSpPr/>
          <p:nvPr/>
        </p:nvSpPr>
        <p:spPr>
          <a:xfrm>
            <a:off x="452003" y="1504833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Diagrama tensão deformação para alguns materiais comerciais: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3427C8-551F-A535-B7F0-C15DF2711F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A4161EB3-D077-F827-082C-4C2C7A72791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2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69FDF84-9E7B-4AF2-836E-F85CB50D037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AB5B6249-CE8E-4D11-8E95-B6D9B18C47B8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62BDB5-B1BB-41DD-A8F8-B327D125228B}"/>
              </a:ext>
            </a:extLst>
          </p:cNvPr>
          <p:cNvSpPr txBox="1"/>
          <p:nvPr/>
        </p:nvSpPr>
        <p:spPr>
          <a:xfrm>
            <a:off x="756448" y="2061474"/>
            <a:ext cx="748883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dirty="0"/>
              <a:t>As propriedades dos materiais devem ser determinadas por ensaios mecânicos pertinentes;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dirty="0"/>
              <a:t>São procedimentos padronizados que compreendem testes, cálculos, gráficos e consultas a tabelas, tudo em conformidade com normas técnicas específicas. 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dirty="0"/>
              <a:t>Os ensaios podem ser realizados em protótipos, no próprio produto final ou em corpos de prova. 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dirty="0"/>
              <a:t>Podem ser determinadas por ensaios destrutivos e não destrutivos;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817D0C5-04AC-40D4-A6F2-6C6A08A376FE}"/>
              </a:ext>
            </a:extLst>
          </p:cNvPr>
          <p:cNvSpPr/>
          <p:nvPr/>
        </p:nvSpPr>
        <p:spPr>
          <a:xfrm>
            <a:off x="735266" y="1576620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Materiais: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A45910-49C2-8DDB-4BF9-09448B0255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F772B91E-F869-D06B-73DD-BAA8440F3D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E412977-66F5-4CC7-A1E3-563FE46D40B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764565A5-5B70-4004-8BD0-BBC7AC68F763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FC420A-7449-4AC9-9BC0-98497BD8C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533" y="2167565"/>
            <a:ext cx="5204934" cy="413989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33893D6-4A86-4522-AFB7-475CA4D31061}"/>
              </a:ext>
            </a:extLst>
          </p:cNvPr>
          <p:cNvSpPr/>
          <p:nvPr/>
        </p:nvSpPr>
        <p:spPr>
          <a:xfrm>
            <a:off x="467544" y="1611411"/>
            <a:ext cx="3703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Coeficiente de Poisson: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0CBBF3-8F60-1BE2-94FA-342CF0731A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4BDDB373-E7AA-8645-7065-289BE674FA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2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E412977-66F5-4CC7-A1E3-563FE46D40B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764565A5-5B70-4004-8BD0-BBC7AC68F763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2B66A4-8B17-4A9B-B6AA-C134D039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2" t="11634" b="6489"/>
          <a:stretch/>
        </p:blipFill>
        <p:spPr>
          <a:xfrm>
            <a:off x="1720350" y="2492896"/>
            <a:ext cx="4611766" cy="35766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16005D1-AE1B-4CF0-86EC-B2650577A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91"/>
          <a:stretch/>
        </p:blipFill>
        <p:spPr>
          <a:xfrm>
            <a:off x="3563888" y="3871181"/>
            <a:ext cx="5339124" cy="286032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0040D1F8-FC0A-436A-9913-1D7CF6AC66BE}"/>
              </a:ext>
            </a:extLst>
          </p:cNvPr>
          <p:cNvSpPr/>
          <p:nvPr/>
        </p:nvSpPr>
        <p:spPr>
          <a:xfrm>
            <a:off x="467544" y="1506435"/>
            <a:ext cx="7117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Módulo de elasticidade em função da temperatura: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C3F428-8434-496B-8818-DF87BC82B1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F922271C-6F24-8410-38D9-C8A5B9752F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E412977-66F5-4CC7-A1E3-563FE46D40B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764565A5-5B70-4004-8BD0-BBC7AC68F763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40D1F8-FC0A-436A-9913-1D7CF6AC66BE}"/>
              </a:ext>
            </a:extLst>
          </p:cNvPr>
          <p:cNvSpPr/>
          <p:nvPr/>
        </p:nvSpPr>
        <p:spPr>
          <a:xfrm>
            <a:off x="455701" y="1716904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ANISOTROPIA NO MÓDULO DE ELASTICIDADE: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C1B377-E865-447D-B776-AE2F39C69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4"/>
          <a:stretch/>
        </p:blipFill>
        <p:spPr>
          <a:xfrm>
            <a:off x="2195736" y="2492895"/>
            <a:ext cx="4512818" cy="35408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C3FBDEC-CC5C-A8EC-A8B2-3020EAD6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0F1D4FF7-54A8-6C6C-6F45-031086BB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5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458833" y="2607572"/>
            <a:ext cx="297489" cy="191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9" y="1856484"/>
            <a:ext cx="8677275" cy="442912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738F0E7-AF50-474B-B4CA-2314382D1C03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76BD4F-B96C-41B1-99B4-18812F14BAA6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574392-E386-1380-5F36-89A20E0C1A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CBEE4DE1-6528-9A8A-6747-4DCE724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268760"/>
            <a:ext cx="8677275" cy="541972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D3FD7AB-3C41-437C-87F5-8B53446E9AB5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B74F88F1-4092-4982-BBC8-C235D8D64F61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909BF4-E2C4-4507-6BAC-31E3B49E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AB7F8A20-34A1-5503-5F30-4AAB50259B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62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162" y="1668147"/>
            <a:ext cx="5925675" cy="4834570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9650878-3796-46FF-AE4F-78784F3FDAD1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086C21-F5F0-4A7B-9DD9-FFDD7F722A56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80DFDF-D896-B85A-1CB3-121EF2888A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25F969C2-838C-87E7-F571-6412B59BDB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37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9650878-3796-46FF-AE4F-78784F3FDAD1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086C21-F5F0-4A7B-9DD9-FFDD7F722A56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Picture 1" descr="fig02_22.jpg">
            <a:extLst>
              <a:ext uri="{FF2B5EF4-FFF2-40B4-BE49-F238E27FC236}">
                <a16:creationId xmlns:a16="http://schemas.microsoft.com/office/drawing/2014/main" id="{0DAA3EE0-E91D-490F-89B6-2F66D45D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1" r="15674" b="15152"/>
          <a:stretch/>
        </p:blipFill>
        <p:spPr bwMode="auto">
          <a:xfrm>
            <a:off x="2624779" y="2380630"/>
            <a:ext cx="4111335" cy="447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0465F05-0C6F-45AC-94A2-B23D15DD9C0E}"/>
              </a:ext>
            </a:extLst>
          </p:cNvPr>
          <p:cNvSpPr/>
          <p:nvPr/>
        </p:nvSpPr>
        <p:spPr>
          <a:xfrm>
            <a:off x="455701" y="171690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DIAGRAMA TENSÃO DEFORMAÇÃO PARA ALGUNS NÃO METAIS:</a:t>
            </a:r>
          </a:p>
        </p:txBody>
      </p:sp>
      <p:pic>
        <p:nvPicPr>
          <p:cNvPr id="4" name="Picture 1" descr="tab02_07.jpg">
            <a:extLst>
              <a:ext uri="{FF2B5EF4-FFF2-40B4-BE49-F238E27FC236}">
                <a16:creationId xmlns:a16="http://schemas.microsoft.com/office/drawing/2014/main" id="{59408EB6-C785-4095-8181-FF1AC5CCA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b="5583"/>
          <a:stretch/>
        </p:blipFill>
        <p:spPr bwMode="auto">
          <a:xfrm>
            <a:off x="3186609" y="1407698"/>
            <a:ext cx="2911496" cy="545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0E143E6-BD0E-D8D5-B4A7-503314D063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25EA3AD4-5D47-B8D4-474F-C81332CD09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819037" y="1579017"/>
            <a:ext cx="7321956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b="1" dirty="0">
                <a:latin typeface="Times New Roman" pitchFamily="18" charset="0"/>
                <a:cs typeface="Times New Roman" pitchFamily="18" charset="0"/>
              </a:rPr>
              <a:t>Tipos de esforços em materiais: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72" y="2454971"/>
            <a:ext cx="5862263" cy="3491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905CE8-A5EA-47A8-19E5-204F979F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C0FFAC0C-59F6-020F-A9AA-864010602E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bldLvl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F8A8F5D-2064-4B33-83F8-75FF3488B98D}"/>
              </a:ext>
            </a:extLst>
          </p:cNvPr>
          <p:cNvSpPr/>
          <p:nvPr/>
        </p:nvSpPr>
        <p:spPr>
          <a:xfrm>
            <a:off x="756448" y="2527884"/>
            <a:ext cx="7344816" cy="310373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Tração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Compressão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Cisalhamento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Dobramento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Flexão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Torção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Dureza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Fluência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Fadiga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1FF873-7463-40ED-BAC5-8B3C4D3C074F}"/>
              </a:ext>
            </a:extLst>
          </p:cNvPr>
          <p:cNvSpPr/>
          <p:nvPr/>
        </p:nvSpPr>
        <p:spPr>
          <a:xfrm>
            <a:off x="735077" y="1916832"/>
            <a:ext cx="5543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latin typeface="Times New Roman" pitchFamily="18" charset="0"/>
                <a:cs typeface="Times New Roman" pitchFamily="18" charset="0"/>
              </a:rPr>
              <a:t>TIPOS DE ENSAIOS DESTRUTIVOS: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38B105D-F278-49D2-0C99-998CDDC6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5D4B39BC-C4CD-8016-5EB4-6CC3F2E63D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3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47A5958-7956-42D5-A258-27E1FCCB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226" y="1913120"/>
            <a:ext cx="2023222" cy="252234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B377C52-89B6-4EBE-8483-9FC12A5923AD}"/>
              </a:ext>
            </a:extLst>
          </p:cNvPr>
          <p:cNvSpPr/>
          <p:nvPr/>
        </p:nvSpPr>
        <p:spPr>
          <a:xfrm>
            <a:off x="756448" y="1684552"/>
            <a:ext cx="6753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TIPOS DE MÁQUINAS DE ENSAIOS DESTRUTIVOS: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4445576-972A-45BA-BFC1-33286F3D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7" y="2308776"/>
            <a:ext cx="1757834" cy="17735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B1AF525-F48F-455E-B1A4-FD823E47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751" y="2485140"/>
            <a:ext cx="2023221" cy="197227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F029756-933E-46A2-A26F-7E949BDFA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25" y="4615035"/>
            <a:ext cx="1246746" cy="21527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5DF7ABC-630D-4689-92AF-A63A693FC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062" y="4857895"/>
            <a:ext cx="1745910" cy="189955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D57BB6B-A5A0-4AD6-A5A9-D6C4D3613F86}"/>
              </a:ext>
            </a:extLst>
          </p:cNvPr>
          <p:cNvSpPr txBox="1"/>
          <p:nvPr/>
        </p:nvSpPr>
        <p:spPr>
          <a:xfrm>
            <a:off x="695948" y="412175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D251DA-80B4-439A-8C61-3D05A0BB7309}"/>
              </a:ext>
            </a:extLst>
          </p:cNvPr>
          <p:cNvSpPr txBox="1"/>
          <p:nvPr/>
        </p:nvSpPr>
        <p:spPr>
          <a:xfrm>
            <a:off x="3672548" y="4457417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4E5B32-CE86-405B-8174-B0582634A6F4}"/>
              </a:ext>
            </a:extLst>
          </p:cNvPr>
          <p:cNvSpPr txBox="1"/>
          <p:nvPr/>
        </p:nvSpPr>
        <p:spPr>
          <a:xfrm>
            <a:off x="6937023" y="43811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F53565-9306-4A77-8D6D-C1B9B5C419E4}"/>
              </a:ext>
            </a:extLst>
          </p:cNvPr>
          <p:cNvSpPr txBox="1"/>
          <p:nvPr/>
        </p:nvSpPr>
        <p:spPr>
          <a:xfrm>
            <a:off x="2477970" y="569141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DUREZA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0EA5167-D625-4272-824F-363FEE60E527}"/>
              </a:ext>
            </a:extLst>
          </p:cNvPr>
          <p:cNvSpPr txBox="1"/>
          <p:nvPr/>
        </p:nvSpPr>
        <p:spPr>
          <a:xfrm>
            <a:off x="6581226" y="5642238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DOBRAMENTO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10E42F9-0564-3FF8-E84C-938435FC781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551CEF3A-9F61-321C-2838-7D528F6207A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4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bldLvl="4"/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377C52-89B6-4EBE-8483-9FC12A5923AD}"/>
              </a:ext>
            </a:extLst>
          </p:cNvPr>
          <p:cNvSpPr/>
          <p:nvPr/>
        </p:nvSpPr>
        <p:spPr>
          <a:xfrm>
            <a:off x="756448" y="1684552"/>
            <a:ext cx="6753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ENSAIO DE TRAÇÃO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7613096-D900-48E6-BDD9-CD72819F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2" y="2434049"/>
            <a:ext cx="2741987" cy="31045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C498811-49D3-4AC3-B908-39EB4732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54" y="2434049"/>
            <a:ext cx="4626194" cy="31045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C82B71-807F-5AFB-11D8-965F3FEE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14C4B9D1-E303-8496-8BEE-00740CA0CE3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41592" y="1614911"/>
            <a:ext cx="31935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TIPOS DE FRATURA: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58833" y="2607572"/>
            <a:ext cx="297489" cy="191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82" y="2064833"/>
            <a:ext cx="3351689" cy="422976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064" y="4972029"/>
            <a:ext cx="3305646" cy="1145521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68A496D-14D1-4691-8C55-0469B7AC5D5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305923-08F4-429E-9468-06D88C23729A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9E3A1F-D128-78B5-D0AA-FE80664E30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C69B8993-5D9A-E493-BCD8-4DB21C7D1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AA8DAA6-5382-45EA-69A2-AEFE88115599}"/>
              </a:ext>
            </a:extLst>
          </p:cNvPr>
          <p:cNvSpPr/>
          <p:nvPr/>
        </p:nvSpPr>
        <p:spPr>
          <a:xfrm>
            <a:off x="5724128" y="4941168"/>
            <a:ext cx="360040" cy="216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56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19046" y="1699486"/>
            <a:ext cx="8105908" cy="471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ENSAIO DE COMPRESSÃO: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 resultados semelhantes aos obtidos no ensaio de tração;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mais usual de materiais frágeis como cerâmicos, ferros fundidos, madeira, concreto, entre outros;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 ser realizado o mesmo equipamento de ensaio de tração;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de ensaio em materiais frágeis como o ferro fundido ou por concreto, a fratura ocorre preferencialmente em plano há 45° do eixo de aplicação da carga apresentando pequenas deformações no diâmetro;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materiais dúcteis em função do efeito do atrito entre a placa de aplicação de carga e o corpo de prova, ocorre o chamado em barriga mento;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58833" y="2607572"/>
            <a:ext cx="297489" cy="191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D5B5DF-0138-4651-A0CD-A7141B0A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29" y="2073324"/>
            <a:ext cx="7362646" cy="473236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0FF6677-A722-42C6-8CFA-40B3F8F1430F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1FB1D5A3-D00F-4220-BBF1-6DE42778E6D0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387428C-CE75-4AE9-9AB9-8E3F58A9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91" y="2723259"/>
            <a:ext cx="6124575" cy="35623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1FFF8E9-BDB9-9790-4887-83B9E799BC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83625E6D-9C51-3A1C-10CF-8932CBB78A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163C9E-7F63-44A0-8E3F-0E484EC3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75" y="2396164"/>
            <a:ext cx="5945129" cy="406035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6AB2E4-7730-41A0-BC70-9DCE97D9343C}"/>
              </a:ext>
            </a:extLst>
          </p:cNvPr>
          <p:cNvSpPr txBox="1"/>
          <p:nvPr/>
        </p:nvSpPr>
        <p:spPr>
          <a:xfrm>
            <a:off x="648000" y="1822946"/>
            <a:ext cx="7847999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Ensaio de torsão: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31E1398-F69A-45A3-B802-5C4E727CDBEB}"/>
                  </a:ext>
                </a:extLst>
              </p:cNvPr>
              <p:cNvSpPr/>
              <p:nvPr/>
            </p:nvSpPr>
            <p:spPr>
              <a:xfrm>
                <a:off x="7141075" y="3927315"/>
                <a:ext cx="1354924" cy="7813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𝜏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pt-BR" b="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31E1398-F69A-45A3-B802-5C4E727CD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75" y="3927315"/>
                <a:ext cx="1354924" cy="78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E93D913B-355A-4ECA-B903-160E03428DC8}"/>
                  </a:ext>
                </a:extLst>
              </p:cNvPr>
              <p:cNvSpPr/>
              <p:nvPr/>
            </p:nvSpPr>
            <p:spPr>
              <a:xfrm>
                <a:off x="7141075" y="4941168"/>
                <a:ext cx="1354924" cy="7813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E93D913B-355A-4ECA-B903-160E03428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75" y="4941168"/>
                <a:ext cx="1354924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0173C45-2851-47C4-95A8-19481643FA88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47B89516-C67A-4D4C-B39C-DBF0AD9FF1C2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598F02-286C-95F5-4C27-2DD6C5E1F61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BEF922CA-9A42-8441-FF55-1136281AB4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E841C8276FE4B8E5F5E154D24A12E" ma:contentTypeVersion="8" ma:contentTypeDescription="Create a new document." ma:contentTypeScope="" ma:versionID="f26fa30a0659cd580432125d3e544ca9">
  <xsd:schema xmlns:xsd="http://www.w3.org/2001/XMLSchema" xmlns:xs="http://www.w3.org/2001/XMLSchema" xmlns:p="http://schemas.microsoft.com/office/2006/metadata/properties" xmlns:ns3="f064b72e-6235-4c0f-91b5-98f3b62369a7" targetNamespace="http://schemas.microsoft.com/office/2006/metadata/properties" ma:root="true" ma:fieldsID="fa5e186a6974206b181a052e17a1a8db" ns3:_="">
    <xsd:import namespace="f064b72e-6235-4c0f-91b5-98f3b6236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4b72e-6235-4c0f-91b5-98f3b6236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419202-A43D-456F-9826-4134D7473D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4b72e-6235-4c0f-91b5-98f3b6236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BBC6EE-CD6D-4FA9-83A3-1D7E6614AD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1ADFB-0DED-464E-B5C0-3D50D411F3D4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f064b72e-6235-4c0f-91b5-98f3b62369a7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13499</TotalTime>
  <Words>568</Words>
  <Application>Microsoft Office PowerPoint</Application>
  <PresentationFormat>Apresentação na tela (4:3)</PresentationFormat>
  <Paragraphs>98</Paragraphs>
  <Slides>26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Aspecto da ruptura por fluência:</vt:lpstr>
      <vt:lpstr>ENSAIO DE FADIGA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DEMEC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sem título</dc:title>
  <dc:creator>gustavo</dc:creator>
  <cp:lastModifiedBy>GIOVANNI DE SOUZA PINHEIRO</cp:lastModifiedBy>
  <cp:revision>1246</cp:revision>
  <dcterms:created xsi:type="dcterms:W3CDTF">2003-01-23T14:07:52Z</dcterms:created>
  <dcterms:modified xsi:type="dcterms:W3CDTF">2022-08-25T13:00:14Z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0x010100268E841C8276FE4B8E5F5E154D24A12E</vt:lpwstr>
  </property>
</Properties>
</file>